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247E"/>
    <a:srgbClr val="EABD00"/>
    <a:srgbClr val="73CE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020" y="71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C49B0E-927F-4287-87AB-67C00F235A03}"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42CB6-5A47-45BE-AA8D-8EFC8F03E990}" type="slidenum">
              <a:rPr lang="en-US" smtClean="0"/>
              <a:t>‹#›</a:t>
            </a:fld>
            <a:endParaRPr lang="en-US"/>
          </a:p>
        </p:txBody>
      </p:sp>
    </p:spTree>
    <p:extLst>
      <p:ext uri="{BB962C8B-B14F-4D97-AF65-F5344CB8AC3E}">
        <p14:creationId xmlns:p14="http://schemas.microsoft.com/office/powerpoint/2010/main" val="3982426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49B0E-927F-4287-87AB-67C00F235A03}"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42CB6-5A47-45BE-AA8D-8EFC8F03E990}" type="slidenum">
              <a:rPr lang="en-US" smtClean="0"/>
              <a:t>‹#›</a:t>
            </a:fld>
            <a:endParaRPr lang="en-US"/>
          </a:p>
        </p:txBody>
      </p:sp>
    </p:spTree>
    <p:extLst>
      <p:ext uri="{BB962C8B-B14F-4D97-AF65-F5344CB8AC3E}">
        <p14:creationId xmlns:p14="http://schemas.microsoft.com/office/powerpoint/2010/main" val="1410728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49B0E-927F-4287-87AB-67C00F235A03}"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42CB6-5A47-45BE-AA8D-8EFC8F03E990}" type="slidenum">
              <a:rPr lang="en-US" smtClean="0"/>
              <a:t>‹#›</a:t>
            </a:fld>
            <a:endParaRPr lang="en-US"/>
          </a:p>
        </p:txBody>
      </p:sp>
    </p:spTree>
    <p:extLst>
      <p:ext uri="{BB962C8B-B14F-4D97-AF65-F5344CB8AC3E}">
        <p14:creationId xmlns:p14="http://schemas.microsoft.com/office/powerpoint/2010/main" val="3922073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C49B0E-927F-4287-87AB-67C00F235A03}"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42CB6-5A47-45BE-AA8D-8EFC8F03E990}" type="slidenum">
              <a:rPr lang="en-US" smtClean="0"/>
              <a:t>‹#›</a:t>
            </a:fld>
            <a:endParaRPr lang="en-US"/>
          </a:p>
        </p:txBody>
      </p:sp>
    </p:spTree>
    <p:extLst>
      <p:ext uri="{BB962C8B-B14F-4D97-AF65-F5344CB8AC3E}">
        <p14:creationId xmlns:p14="http://schemas.microsoft.com/office/powerpoint/2010/main" val="177077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C49B0E-927F-4287-87AB-67C00F235A03}" type="datetimeFigureOut">
              <a:rPr lang="en-US" smtClean="0"/>
              <a:t>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342CB6-5A47-45BE-AA8D-8EFC8F03E990}" type="slidenum">
              <a:rPr lang="en-US" smtClean="0"/>
              <a:t>‹#›</a:t>
            </a:fld>
            <a:endParaRPr lang="en-US"/>
          </a:p>
        </p:txBody>
      </p:sp>
    </p:spTree>
    <p:extLst>
      <p:ext uri="{BB962C8B-B14F-4D97-AF65-F5344CB8AC3E}">
        <p14:creationId xmlns:p14="http://schemas.microsoft.com/office/powerpoint/2010/main" val="3588554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C49B0E-927F-4287-87AB-67C00F235A03}"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42CB6-5A47-45BE-AA8D-8EFC8F03E990}" type="slidenum">
              <a:rPr lang="en-US" smtClean="0"/>
              <a:t>‹#›</a:t>
            </a:fld>
            <a:endParaRPr lang="en-US"/>
          </a:p>
        </p:txBody>
      </p:sp>
    </p:spTree>
    <p:extLst>
      <p:ext uri="{BB962C8B-B14F-4D97-AF65-F5344CB8AC3E}">
        <p14:creationId xmlns:p14="http://schemas.microsoft.com/office/powerpoint/2010/main" val="3447802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C49B0E-927F-4287-87AB-67C00F235A03}" type="datetimeFigureOut">
              <a:rPr lang="en-US" smtClean="0"/>
              <a:t>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342CB6-5A47-45BE-AA8D-8EFC8F03E990}" type="slidenum">
              <a:rPr lang="en-US" smtClean="0"/>
              <a:t>‹#›</a:t>
            </a:fld>
            <a:endParaRPr lang="en-US"/>
          </a:p>
        </p:txBody>
      </p:sp>
    </p:spTree>
    <p:extLst>
      <p:ext uri="{BB962C8B-B14F-4D97-AF65-F5344CB8AC3E}">
        <p14:creationId xmlns:p14="http://schemas.microsoft.com/office/powerpoint/2010/main" val="1193165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C49B0E-927F-4287-87AB-67C00F235A03}" type="datetimeFigureOut">
              <a:rPr lang="en-US" smtClean="0"/>
              <a:t>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342CB6-5A47-45BE-AA8D-8EFC8F03E990}" type="slidenum">
              <a:rPr lang="en-US" smtClean="0"/>
              <a:t>‹#›</a:t>
            </a:fld>
            <a:endParaRPr lang="en-US"/>
          </a:p>
        </p:txBody>
      </p:sp>
    </p:spTree>
    <p:extLst>
      <p:ext uri="{BB962C8B-B14F-4D97-AF65-F5344CB8AC3E}">
        <p14:creationId xmlns:p14="http://schemas.microsoft.com/office/powerpoint/2010/main" val="3247546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C49B0E-927F-4287-87AB-67C00F235A03}" type="datetimeFigureOut">
              <a:rPr lang="en-US" smtClean="0"/>
              <a:t>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342CB6-5A47-45BE-AA8D-8EFC8F03E990}" type="slidenum">
              <a:rPr lang="en-US" smtClean="0"/>
              <a:t>‹#›</a:t>
            </a:fld>
            <a:endParaRPr lang="en-US"/>
          </a:p>
        </p:txBody>
      </p:sp>
    </p:spTree>
    <p:extLst>
      <p:ext uri="{BB962C8B-B14F-4D97-AF65-F5344CB8AC3E}">
        <p14:creationId xmlns:p14="http://schemas.microsoft.com/office/powerpoint/2010/main" val="4048450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C49B0E-927F-4287-87AB-67C00F235A03}"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42CB6-5A47-45BE-AA8D-8EFC8F03E990}" type="slidenum">
              <a:rPr lang="en-US" smtClean="0"/>
              <a:t>‹#›</a:t>
            </a:fld>
            <a:endParaRPr lang="en-US"/>
          </a:p>
        </p:txBody>
      </p:sp>
    </p:spTree>
    <p:extLst>
      <p:ext uri="{BB962C8B-B14F-4D97-AF65-F5344CB8AC3E}">
        <p14:creationId xmlns:p14="http://schemas.microsoft.com/office/powerpoint/2010/main" val="1848679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C49B0E-927F-4287-87AB-67C00F235A03}" type="datetimeFigureOut">
              <a:rPr lang="en-US" smtClean="0"/>
              <a:t>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342CB6-5A47-45BE-AA8D-8EFC8F03E990}" type="slidenum">
              <a:rPr lang="en-US" smtClean="0"/>
              <a:t>‹#›</a:t>
            </a:fld>
            <a:endParaRPr lang="en-US"/>
          </a:p>
        </p:txBody>
      </p:sp>
    </p:spTree>
    <p:extLst>
      <p:ext uri="{BB962C8B-B14F-4D97-AF65-F5344CB8AC3E}">
        <p14:creationId xmlns:p14="http://schemas.microsoft.com/office/powerpoint/2010/main" val="270039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BC49B0E-927F-4287-87AB-67C00F235A03}" type="datetimeFigureOut">
              <a:rPr lang="en-US" smtClean="0"/>
              <a:t>12/7/2018</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03342CB6-5A47-45BE-AA8D-8EFC8F03E990}" type="slidenum">
              <a:rPr lang="en-US" smtClean="0"/>
              <a:t>‹#›</a:t>
            </a:fld>
            <a:endParaRPr lang="en-US"/>
          </a:p>
        </p:txBody>
      </p:sp>
    </p:spTree>
    <p:extLst>
      <p:ext uri="{BB962C8B-B14F-4D97-AF65-F5344CB8AC3E}">
        <p14:creationId xmlns:p14="http://schemas.microsoft.com/office/powerpoint/2010/main" val="20609534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p:cNvGrpSpPr/>
          <p:nvPr/>
        </p:nvGrpSpPr>
        <p:grpSpPr>
          <a:xfrm>
            <a:off x="101600" y="0"/>
            <a:ext cx="6604000" cy="1447800"/>
            <a:chOff x="25400" y="0"/>
            <a:chExt cx="6604000" cy="1447800"/>
          </a:xfrm>
        </p:grpSpPr>
        <p:pic>
          <p:nvPicPr>
            <p:cNvPr id="20" name="Picture 1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400" y="1"/>
              <a:ext cx="2374897" cy="1447799"/>
            </a:xfrm>
            <a:prstGeom prst="rect">
              <a:avLst/>
            </a:prstGeom>
          </p:spPr>
        </p:pic>
        <p:pic>
          <p:nvPicPr>
            <p:cNvPr id="21" name="Picture 20"/>
            <p:cNvPicPr>
              <a:picLocks noChangeAspect="1"/>
            </p:cNvPicPr>
            <p:nvPr/>
          </p:nvPicPr>
          <p:blipFill rotWithShape="1">
            <a:blip r:embed="rId2" cstate="print">
              <a:extLst>
                <a:ext uri="{28A0092B-C50C-407E-A947-70E740481C1C}">
                  <a14:useLocalDpi xmlns:a14="http://schemas.microsoft.com/office/drawing/2010/main" val="0"/>
                </a:ext>
              </a:extLst>
            </a:blip>
            <a:srcRect l="4493" r="3956"/>
            <a:stretch/>
          </p:blipFill>
          <p:spPr>
            <a:xfrm>
              <a:off x="2286000" y="0"/>
              <a:ext cx="2174240" cy="1447799"/>
            </a:xfrm>
            <a:prstGeom prst="rect">
              <a:avLst/>
            </a:prstGeom>
          </p:spPr>
        </p:pic>
        <p:pic>
          <p:nvPicPr>
            <p:cNvPr id="22" name="Picture 21"/>
            <p:cNvPicPr>
              <a:picLocks noChangeAspect="1"/>
            </p:cNvPicPr>
            <p:nvPr/>
          </p:nvPicPr>
          <p:blipFill rotWithShape="1">
            <a:blip r:embed="rId2" cstate="print">
              <a:extLst>
                <a:ext uri="{28A0092B-C50C-407E-A947-70E740481C1C}">
                  <a14:useLocalDpi xmlns:a14="http://schemas.microsoft.com/office/drawing/2010/main" val="0"/>
                </a:ext>
              </a:extLst>
            </a:blip>
            <a:srcRect l="4493" r="3956"/>
            <a:stretch/>
          </p:blipFill>
          <p:spPr>
            <a:xfrm>
              <a:off x="4455160" y="1"/>
              <a:ext cx="2174240" cy="1447799"/>
            </a:xfrm>
            <a:prstGeom prst="rect">
              <a:avLst/>
            </a:prstGeom>
          </p:spPr>
        </p:pic>
      </p:grpSp>
      <p:sp>
        <p:nvSpPr>
          <p:cNvPr id="28" name="Rounded Rectangle 27"/>
          <p:cNvSpPr/>
          <p:nvPr/>
        </p:nvSpPr>
        <p:spPr>
          <a:xfrm>
            <a:off x="2133600" y="838200"/>
            <a:ext cx="2590800" cy="533400"/>
          </a:xfrm>
          <a:prstGeom prst="roundRect">
            <a:avLst/>
          </a:prstGeom>
          <a:solidFill>
            <a:schemeClr val="bg1"/>
          </a:solidFill>
          <a:ln>
            <a:solidFill>
              <a:schemeClr val="bg1"/>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0" y="228600"/>
            <a:ext cx="6857999" cy="584775"/>
          </a:xfrm>
          <a:prstGeom prst="rect">
            <a:avLst/>
          </a:prstGeom>
          <a:noFill/>
        </p:spPr>
        <p:txBody>
          <a:bodyPr wrap="square" lIns="91440" tIns="45720" rIns="91440" bIns="45720">
            <a:spAutoFit/>
          </a:bodyPr>
          <a:lstStyle/>
          <a:p>
            <a:pPr algn="ctr"/>
            <a:r>
              <a:rPr lang="en-US" sz="3200" b="1" cap="none" spc="0" dirty="0" smtClean="0">
                <a:ln w="6350">
                  <a:solidFill>
                    <a:schemeClr val="tx2">
                      <a:tint val="1000"/>
                    </a:schemeClr>
                  </a:solidFill>
                  <a:prstDash val="solid"/>
                </a:ln>
                <a:effectLst>
                  <a:glow rad="63500">
                    <a:schemeClr val="bg1">
                      <a:alpha val="40000"/>
                    </a:schemeClr>
                  </a:glow>
                  <a:outerShdw blurRad="50000" dist="50800" dir="7500000" algn="tl">
                    <a:srgbClr val="000000">
                      <a:shade val="5000"/>
                      <a:alpha val="35000"/>
                    </a:srgbClr>
                  </a:outerShdw>
                </a:effectLst>
                <a:latin typeface="Kristen ITC" panose="03050502040202030202" pitchFamily="66" charset="0"/>
              </a:rPr>
              <a:t>Mrs. </a:t>
            </a:r>
            <a:r>
              <a:rPr lang="en-US" sz="3200" b="1" cap="none" spc="0" dirty="0" err="1" smtClean="0">
                <a:ln w="6350">
                  <a:solidFill>
                    <a:schemeClr val="tx2">
                      <a:tint val="1000"/>
                    </a:schemeClr>
                  </a:solidFill>
                  <a:prstDash val="solid"/>
                </a:ln>
                <a:effectLst>
                  <a:glow rad="63500">
                    <a:schemeClr val="bg1">
                      <a:alpha val="40000"/>
                    </a:schemeClr>
                  </a:glow>
                  <a:outerShdw blurRad="50000" dist="50800" dir="7500000" algn="tl">
                    <a:srgbClr val="000000">
                      <a:shade val="5000"/>
                      <a:alpha val="35000"/>
                    </a:srgbClr>
                  </a:outerShdw>
                </a:effectLst>
                <a:latin typeface="Kristen ITC" panose="03050502040202030202" pitchFamily="66" charset="0"/>
              </a:rPr>
              <a:t>Birch’sClassroom</a:t>
            </a:r>
            <a:r>
              <a:rPr lang="en-US" sz="3200" b="1" cap="none" spc="0" dirty="0" smtClean="0">
                <a:ln w="6350">
                  <a:solidFill>
                    <a:schemeClr val="tx2">
                      <a:tint val="1000"/>
                    </a:schemeClr>
                  </a:solidFill>
                  <a:prstDash val="solid"/>
                </a:ln>
                <a:effectLst>
                  <a:glow rad="63500">
                    <a:schemeClr val="bg1">
                      <a:alpha val="40000"/>
                    </a:schemeClr>
                  </a:glow>
                  <a:outerShdw blurRad="50000" dist="50800" dir="7500000" algn="tl">
                    <a:srgbClr val="000000">
                      <a:shade val="5000"/>
                      <a:alpha val="35000"/>
                    </a:srgbClr>
                  </a:outerShdw>
                </a:effectLst>
                <a:latin typeface="Kristen ITC" panose="03050502040202030202" pitchFamily="66" charset="0"/>
              </a:rPr>
              <a:t> News</a:t>
            </a:r>
            <a:endParaRPr lang="en-US" sz="3200" b="1" cap="none" spc="0" dirty="0">
              <a:ln w="6350">
                <a:solidFill>
                  <a:schemeClr val="tx2">
                    <a:tint val="1000"/>
                  </a:schemeClr>
                </a:solidFill>
                <a:prstDash val="solid"/>
              </a:ln>
              <a:effectLst>
                <a:glow rad="63500">
                  <a:schemeClr val="bg1">
                    <a:alpha val="40000"/>
                  </a:schemeClr>
                </a:glow>
                <a:outerShdw blurRad="50000" dist="50800" dir="7500000" algn="tl">
                  <a:srgbClr val="000000">
                    <a:shade val="5000"/>
                    <a:alpha val="35000"/>
                  </a:srgbClr>
                </a:outerShdw>
              </a:effectLst>
              <a:latin typeface="Kristen ITC" panose="03050502040202030202" pitchFamily="66" charset="0"/>
            </a:endParaRPr>
          </a:p>
        </p:txBody>
      </p:sp>
      <p:sp>
        <p:nvSpPr>
          <p:cNvPr id="26" name="Rectangle 25"/>
          <p:cNvSpPr/>
          <p:nvPr/>
        </p:nvSpPr>
        <p:spPr>
          <a:xfrm>
            <a:off x="1578980" y="900752"/>
            <a:ext cx="3684022" cy="369332"/>
          </a:xfrm>
          <a:prstGeom prst="rect">
            <a:avLst/>
          </a:prstGeom>
          <a:noFill/>
          <a:effectLst>
            <a:glow rad="63500">
              <a:schemeClr val="accent6">
                <a:satMod val="175000"/>
                <a:alpha val="40000"/>
              </a:schemeClr>
            </a:glow>
          </a:effectLst>
        </p:spPr>
        <p:txBody>
          <a:bodyPr wrap="none" lIns="91440" tIns="45720" rIns="91440" bIns="45720">
            <a:spAutoFit/>
          </a:bodyPr>
          <a:lstStyle/>
          <a:p>
            <a:pPr algn="ctr"/>
            <a:r>
              <a:rPr lang="en-US" b="1" dirty="0" smtClean="0">
                <a:ln w="6350">
                  <a:solidFill>
                    <a:schemeClr val="tx2">
                      <a:tint val="1000"/>
                    </a:schemeClr>
                  </a:solidFill>
                  <a:prstDash val="solid"/>
                </a:ln>
                <a:effectLst>
                  <a:outerShdw blurRad="50000" dist="50800" dir="7500000" algn="tl">
                    <a:srgbClr val="000000">
                      <a:shade val="5000"/>
                      <a:alpha val="35000"/>
                    </a:srgbClr>
                  </a:outerShdw>
                </a:effectLst>
                <a:latin typeface="Kristen ITC" panose="03050502040202030202" pitchFamily="66" charset="0"/>
              </a:rPr>
              <a:t>December </a:t>
            </a:r>
            <a:r>
              <a:rPr lang="en-US" b="1" dirty="0" smtClean="0">
                <a:ln w="6350">
                  <a:solidFill>
                    <a:schemeClr val="tx2">
                      <a:tint val="1000"/>
                    </a:schemeClr>
                  </a:solidFill>
                  <a:prstDash val="solid"/>
                </a:ln>
                <a:effectLst>
                  <a:outerShdw blurRad="50000" dist="50800" dir="7500000" algn="tl">
                    <a:srgbClr val="000000">
                      <a:shade val="5000"/>
                      <a:alpha val="35000"/>
                    </a:srgbClr>
                  </a:outerShdw>
                </a:effectLst>
                <a:latin typeface="Kristen ITC" panose="03050502040202030202" pitchFamily="66" charset="0"/>
              </a:rPr>
              <a:t>10</a:t>
            </a:r>
            <a:r>
              <a:rPr lang="en-US" b="1" baseline="30000" dirty="0" smtClean="0">
                <a:ln w="6350">
                  <a:solidFill>
                    <a:schemeClr val="tx2">
                      <a:tint val="1000"/>
                    </a:schemeClr>
                  </a:solidFill>
                  <a:prstDash val="solid"/>
                </a:ln>
                <a:effectLst>
                  <a:outerShdw blurRad="50000" dist="50800" dir="7500000" algn="tl">
                    <a:srgbClr val="000000">
                      <a:shade val="5000"/>
                      <a:alpha val="35000"/>
                    </a:srgbClr>
                  </a:outerShdw>
                </a:effectLst>
                <a:latin typeface="Kristen ITC" panose="03050502040202030202" pitchFamily="66" charset="0"/>
              </a:rPr>
              <a:t>th</a:t>
            </a:r>
            <a:r>
              <a:rPr lang="en-US" b="1" dirty="0" smtClean="0">
                <a:ln w="6350">
                  <a:solidFill>
                    <a:schemeClr val="tx2">
                      <a:tint val="1000"/>
                    </a:schemeClr>
                  </a:solidFill>
                  <a:prstDash val="solid"/>
                </a:ln>
                <a:effectLst>
                  <a:outerShdw blurRad="50000" dist="50800" dir="7500000" algn="tl">
                    <a:srgbClr val="000000">
                      <a:shade val="5000"/>
                      <a:alpha val="35000"/>
                    </a:srgbClr>
                  </a:outerShdw>
                </a:effectLst>
                <a:latin typeface="Kristen ITC" panose="03050502040202030202" pitchFamily="66" charset="0"/>
              </a:rPr>
              <a:t>- December 14th</a:t>
            </a:r>
            <a:endParaRPr lang="en-US" b="1" cap="none" spc="0" dirty="0">
              <a:ln w="6350">
                <a:solidFill>
                  <a:schemeClr val="tx2">
                    <a:tint val="1000"/>
                  </a:schemeClr>
                </a:solidFill>
                <a:prstDash val="solid"/>
              </a:ln>
              <a:effectLst>
                <a:outerShdw blurRad="50000" dist="50800" dir="7500000" algn="tl">
                  <a:srgbClr val="000000">
                    <a:shade val="5000"/>
                    <a:alpha val="35000"/>
                  </a:srgbClr>
                </a:outerShdw>
              </a:effectLst>
              <a:latin typeface="Kristen ITC" panose="03050502040202030202" pitchFamily="66" charset="0"/>
            </a:endParaRPr>
          </a:p>
        </p:txBody>
      </p:sp>
      <p:sp>
        <p:nvSpPr>
          <p:cNvPr id="27" name="TextBox 26"/>
          <p:cNvSpPr txBox="1"/>
          <p:nvPr/>
        </p:nvSpPr>
        <p:spPr>
          <a:xfrm>
            <a:off x="101600" y="1521023"/>
            <a:ext cx="6680200" cy="307777"/>
          </a:xfrm>
          <a:prstGeom prst="rect">
            <a:avLst/>
          </a:prstGeom>
          <a:noFill/>
          <a:ln w="6350">
            <a:solidFill>
              <a:schemeClr val="tx1"/>
            </a:solidFill>
            <a:prstDash val="dashDot"/>
          </a:ln>
        </p:spPr>
        <p:txBody>
          <a:bodyPr wrap="square" rtlCol="0">
            <a:spAutoFit/>
          </a:bodyPr>
          <a:lstStyle/>
          <a:p>
            <a:pPr algn="ctr"/>
            <a:r>
              <a:rPr lang="en-US" sz="1400" dirty="0" smtClean="0">
                <a:latin typeface="Kristen ITC" panose="03050502040202030202" pitchFamily="66" charset="0"/>
              </a:rPr>
              <a:t>Email: ebirch@pretzelpride.com	phone: (217) 488-6054 ext. 114</a:t>
            </a:r>
            <a:endParaRPr lang="en-US" sz="1400" dirty="0">
              <a:latin typeface="Kristen ITC" panose="03050502040202030202" pitchFamily="66" charset="0"/>
            </a:endParaRPr>
          </a:p>
        </p:txBody>
      </p:sp>
      <p:sp>
        <p:nvSpPr>
          <p:cNvPr id="29" name="TextBox 28"/>
          <p:cNvSpPr txBox="1"/>
          <p:nvPr/>
        </p:nvSpPr>
        <p:spPr>
          <a:xfrm>
            <a:off x="116385" y="2164873"/>
            <a:ext cx="3676455" cy="5816977"/>
          </a:xfrm>
          <a:prstGeom prst="rect">
            <a:avLst/>
          </a:prstGeom>
          <a:noFill/>
          <a:ln w="28575">
            <a:solidFill>
              <a:schemeClr val="tx1"/>
            </a:solidFill>
            <a:prstDash val="dashDot"/>
          </a:ln>
        </p:spPr>
        <p:txBody>
          <a:bodyPr wrap="square" rtlCol="0">
            <a:spAutoFit/>
          </a:bodyPr>
          <a:lstStyle/>
          <a:p>
            <a:pPr algn="ctr"/>
            <a:r>
              <a:rPr lang="en-US" sz="1200" b="1" dirty="0" smtClean="0">
                <a:effectLst>
                  <a:glow rad="63500">
                    <a:srgbClr val="EABD00">
                      <a:alpha val="40000"/>
                    </a:srgbClr>
                  </a:glow>
                </a:effectLst>
                <a:latin typeface="Kristen ITC" panose="03050502040202030202" pitchFamily="66" charset="0"/>
              </a:rPr>
              <a:t>Math</a:t>
            </a:r>
            <a:r>
              <a:rPr lang="en-US" sz="1200" dirty="0" smtClean="0">
                <a:effectLst>
                  <a:glow rad="63500">
                    <a:srgbClr val="EABD00">
                      <a:alpha val="40000"/>
                    </a:srgbClr>
                  </a:glow>
                </a:effectLst>
                <a:latin typeface="Smiley Monster" pitchFamily="66" charset="0"/>
              </a:rPr>
              <a:t>:</a:t>
            </a:r>
          </a:p>
          <a:p>
            <a:r>
              <a:rPr lang="en-US" sz="1200" dirty="0" smtClean="0">
                <a:latin typeface="Kristen ITC" panose="03050502040202030202" pitchFamily="66" charset="0"/>
              </a:rPr>
              <a:t>This week in Math we will review what we have learned in Unit 4.  We will also take a Unit 4 test.  Look for information about what we will be learning in Unit 5 to come home.</a:t>
            </a:r>
            <a:endParaRPr lang="en-US" sz="1200" dirty="0" smtClean="0">
              <a:latin typeface="Kristen ITC" panose="03050502040202030202" pitchFamily="66" charset="0"/>
            </a:endParaRPr>
          </a:p>
          <a:p>
            <a:endParaRPr lang="en-US" sz="1200" dirty="0" smtClean="0">
              <a:latin typeface="Kristen ITC" panose="03050502040202030202" pitchFamily="66" charset="0"/>
            </a:endParaRPr>
          </a:p>
          <a:p>
            <a:pPr algn="ctr"/>
            <a:r>
              <a:rPr lang="en-US" sz="1200" b="1" dirty="0" smtClean="0">
                <a:effectLst>
                  <a:glow rad="63500">
                    <a:srgbClr val="73CED3">
                      <a:alpha val="40000"/>
                    </a:srgbClr>
                  </a:glow>
                </a:effectLst>
                <a:latin typeface="Kristen ITC" panose="03050502040202030202" pitchFamily="66" charset="0"/>
              </a:rPr>
              <a:t>Literacy</a:t>
            </a:r>
            <a:endParaRPr lang="en-US" sz="1200" dirty="0" smtClean="0">
              <a:effectLst>
                <a:glow rad="63500">
                  <a:srgbClr val="73CED3">
                    <a:alpha val="40000"/>
                  </a:srgbClr>
                </a:glow>
              </a:effectLst>
              <a:latin typeface="Kristen ITC" panose="03050502040202030202" pitchFamily="66" charset="0"/>
            </a:endParaRPr>
          </a:p>
          <a:p>
            <a:r>
              <a:rPr lang="en-US" sz="1200" dirty="0" smtClean="0">
                <a:latin typeface="Kristen ITC" panose="03050502040202030202" pitchFamily="66" charset="0"/>
              </a:rPr>
              <a:t>We will read </a:t>
            </a:r>
            <a:r>
              <a:rPr lang="en-US" sz="1200" u="sng" dirty="0" smtClean="0">
                <a:latin typeface="Kristen ITC" panose="03050502040202030202" pitchFamily="66" charset="0"/>
              </a:rPr>
              <a:t>Animal Surprises.</a:t>
            </a:r>
            <a:r>
              <a:rPr lang="en-US" sz="1200" dirty="0" smtClean="0">
                <a:latin typeface="Kristen ITC" panose="03050502040202030202" pitchFamily="66" charset="0"/>
              </a:rPr>
              <a:t>  Along with lookin</a:t>
            </a:r>
            <a:r>
              <a:rPr lang="en-US" sz="1200" dirty="0" smtClean="0">
                <a:latin typeface="Kristen ITC" panose="03050502040202030202" pitchFamily="66" charset="0"/>
              </a:rPr>
              <a:t>g for the text features of a nonfiction book we will also be finding repeated words to summarize our reading.  We will also do this with two books about Moose and Caribou.  We will learn all about Caribou and write what we learn.  We will also be focusing on “magic e” words.  On Friday we will read </a:t>
            </a:r>
            <a:r>
              <a:rPr lang="en-US" sz="1200" u="sng" dirty="0" err="1" smtClean="0">
                <a:latin typeface="Kristen ITC" panose="03050502040202030202" pitchFamily="66" charset="0"/>
              </a:rPr>
              <a:t>Mooseltoe</a:t>
            </a:r>
            <a:r>
              <a:rPr lang="en-US" sz="1200" dirty="0" smtClean="0">
                <a:latin typeface="Kristen ITC" panose="03050502040202030202" pitchFamily="66" charset="0"/>
              </a:rPr>
              <a:t>.  We will talk about the characters and setting of this story.</a:t>
            </a:r>
            <a:endParaRPr lang="en-US" sz="1200" dirty="0" smtClean="0">
              <a:latin typeface="Kristen ITC" panose="03050502040202030202" pitchFamily="66" charset="0"/>
            </a:endParaRPr>
          </a:p>
          <a:p>
            <a:endParaRPr lang="en-US" sz="1200" dirty="0" smtClean="0">
              <a:latin typeface="Kristen ITC" panose="03050502040202030202" pitchFamily="66" charset="0"/>
            </a:endParaRPr>
          </a:p>
          <a:p>
            <a:pPr algn="ctr"/>
            <a:r>
              <a:rPr lang="en-US" sz="1200" b="1" dirty="0" smtClean="0">
                <a:effectLst>
                  <a:glow rad="63500">
                    <a:srgbClr val="C2247E">
                      <a:alpha val="40000"/>
                    </a:srgbClr>
                  </a:glow>
                </a:effectLst>
                <a:latin typeface="Kristen ITC" panose="03050502040202030202" pitchFamily="66" charset="0"/>
              </a:rPr>
              <a:t>Daily 5/small groups</a:t>
            </a:r>
          </a:p>
          <a:p>
            <a:r>
              <a:rPr lang="en-US" sz="1200" dirty="0" smtClean="0">
                <a:latin typeface="Kristen ITC" panose="03050502040202030202" pitchFamily="66" charset="0"/>
              </a:rPr>
              <a:t>In groups this week we will focus </a:t>
            </a:r>
            <a:r>
              <a:rPr lang="en-US" sz="1200" dirty="0" smtClean="0">
                <a:latin typeface="Kristen ITC" panose="03050502040202030202" pitchFamily="66" charset="0"/>
              </a:rPr>
              <a:t>looking for our nonfiction </a:t>
            </a:r>
            <a:r>
              <a:rPr lang="en-US" sz="1200" dirty="0" smtClean="0">
                <a:latin typeface="Kristen ITC" panose="03050502040202030202" pitchFamily="66" charset="0"/>
              </a:rPr>
              <a:t>text features.  We will also be learning about cause and effect.  </a:t>
            </a:r>
            <a:r>
              <a:rPr lang="en-US" sz="1200" dirty="0" smtClean="0">
                <a:latin typeface="Kristen ITC" panose="03050502040202030202" pitchFamily="66" charset="0"/>
              </a:rPr>
              <a:t>We </a:t>
            </a:r>
            <a:r>
              <a:rPr lang="en-US" sz="1200" dirty="0" smtClean="0">
                <a:latin typeface="Kristen ITC" panose="03050502040202030202" pitchFamily="66" charset="0"/>
              </a:rPr>
              <a:t>will also be using our buddies to read unknown words.  </a:t>
            </a:r>
          </a:p>
          <a:p>
            <a:r>
              <a:rPr lang="en-US" sz="1200" dirty="0" smtClean="0">
                <a:latin typeface="Kristen ITC" panose="03050502040202030202" pitchFamily="66" charset="0"/>
              </a:rPr>
              <a:t> </a:t>
            </a:r>
          </a:p>
          <a:p>
            <a:pPr algn="ctr"/>
            <a:r>
              <a:rPr lang="en-US" sz="1200" b="1" dirty="0" smtClean="0">
                <a:effectLst>
                  <a:glow rad="63500">
                    <a:srgbClr val="EABD00">
                      <a:alpha val="40000"/>
                    </a:srgbClr>
                  </a:glow>
                </a:effectLst>
                <a:latin typeface="Kristen ITC" panose="03050502040202030202" pitchFamily="66" charset="0"/>
              </a:rPr>
              <a:t>Writing</a:t>
            </a:r>
          </a:p>
          <a:p>
            <a:r>
              <a:rPr lang="en-US" sz="1200" dirty="0" smtClean="0">
                <a:latin typeface="Kristen ITC" panose="03050502040202030202" pitchFamily="66" charset="0"/>
              </a:rPr>
              <a:t>This week we will be working on making our sentences more detailed.  Often times first graders write very little when writing a sentence, but we will learn how to “supersize” our sentences this week.  We will als</a:t>
            </a:r>
            <a:r>
              <a:rPr lang="en-US" sz="1200" dirty="0" smtClean="0">
                <a:latin typeface="Kristen ITC" panose="03050502040202030202" pitchFamily="66" charset="0"/>
              </a:rPr>
              <a:t>o write a how to decorate a Christmas Tree.</a:t>
            </a:r>
            <a:endParaRPr lang="en-US" sz="1200" dirty="0">
              <a:latin typeface="Kristen ITC" panose="03050502040202030202" pitchFamily="66" charset="0"/>
            </a:endParaRPr>
          </a:p>
        </p:txBody>
      </p:sp>
      <p:grpSp>
        <p:nvGrpSpPr>
          <p:cNvPr id="33" name="Group 32"/>
          <p:cNvGrpSpPr/>
          <p:nvPr/>
        </p:nvGrpSpPr>
        <p:grpSpPr>
          <a:xfrm>
            <a:off x="89540" y="1781020"/>
            <a:ext cx="3608228" cy="386334"/>
            <a:chOff x="170204" y="1665235"/>
            <a:chExt cx="3648643" cy="386334"/>
          </a:xfrm>
        </p:grpSpPr>
        <p:sp>
          <p:nvSpPr>
            <p:cNvPr id="30" name="Rectangle 29"/>
            <p:cNvSpPr/>
            <p:nvPr/>
          </p:nvSpPr>
          <p:spPr>
            <a:xfrm>
              <a:off x="830387" y="1713015"/>
              <a:ext cx="2222658" cy="338554"/>
            </a:xfrm>
            <a:prstGeom prst="rect">
              <a:avLst/>
            </a:prstGeom>
            <a:noFill/>
          </p:spPr>
          <p:txBody>
            <a:bodyPr wrap="none" lIns="91440" tIns="45720" rIns="91440" bIns="45720">
              <a:spAutoFit/>
            </a:bodyPr>
            <a:lstStyle/>
            <a:p>
              <a:pPr algn="ctr"/>
              <a:r>
                <a:rPr lang="en-US" sz="1600" b="1" cap="none" spc="0" dirty="0" smtClean="0">
                  <a:ln w="12700">
                    <a:solidFill>
                      <a:srgbClr val="73CED3"/>
                    </a:solidFill>
                    <a:prstDash val="solid"/>
                  </a:ln>
                  <a:effectLst>
                    <a:outerShdw blurRad="50000" dist="50800" dir="7500000" algn="tl">
                      <a:srgbClr val="000000">
                        <a:shade val="5000"/>
                        <a:alpha val="35000"/>
                      </a:srgbClr>
                    </a:outerShdw>
                  </a:effectLst>
                  <a:latin typeface="Kristen ITC" panose="03050502040202030202" pitchFamily="66" charset="0"/>
                </a:rPr>
                <a:t>A Peek at the Week</a:t>
              </a:r>
              <a:endParaRPr lang="en-US" sz="1600" b="1" cap="none" spc="0" dirty="0">
                <a:ln w="12700">
                  <a:solidFill>
                    <a:srgbClr val="73CED3"/>
                  </a:solidFill>
                  <a:prstDash val="solid"/>
                </a:ln>
                <a:effectLst>
                  <a:outerShdw blurRad="50000" dist="50800" dir="7500000" algn="tl">
                    <a:srgbClr val="000000">
                      <a:shade val="5000"/>
                      <a:alpha val="35000"/>
                    </a:srgbClr>
                  </a:outerShdw>
                </a:effectLst>
                <a:latin typeface="Kristen ITC" panose="03050502040202030202" pitchFamily="66" charset="0"/>
              </a:endParaRPr>
            </a:p>
          </p:txBody>
        </p:sp>
        <p:sp>
          <p:nvSpPr>
            <p:cNvPr id="31" name="Rectangle 30"/>
            <p:cNvSpPr/>
            <p:nvPr/>
          </p:nvSpPr>
          <p:spPr>
            <a:xfrm rot="694148">
              <a:off x="3425791" y="1676400"/>
              <a:ext cx="393056" cy="369332"/>
            </a:xfrm>
            <a:prstGeom prst="rect">
              <a:avLst/>
            </a:prstGeom>
          </p:spPr>
          <p:txBody>
            <a:bodyPr wrap="none">
              <a:spAutoFit/>
            </a:bodyPr>
            <a:lstStyle/>
            <a:p>
              <a:r>
                <a:rPr lang="en-US" dirty="0" smtClean="0">
                  <a:latin typeface="Smiley Monster" pitchFamily="66" charset="0"/>
                </a:rPr>
                <a:t>+</a:t>
              </a:r>
              <a:endParaRPr lang="en-US" dirty="0"/>
            </a:p>
          </p:txBody>
        </p:sp>
        <p:sp>
          <p:nvSpPr>
            <p:cNvPr id="32" name="Rectangle 31"/>
            <p:cNvSpPr/>
            <p:nvPr/>
          </p:nvSpPr>
          <p:spPr>
            <a:xfrm rot="20374950">
              <a:off x="170204" y="1665235"/>
              <a:ext cx="393056" cy="369332"/>
            </a:xfrm>
            <a:prstGeom prst="rect">
              <a:avLst/>
            </a:prstGeom>
          </p:spPr>
          <p:txBody>
            <a:bodyPr wrap="none">
              <a:spAutoFit/>
            </a:bodyPr>
            <a:lstStyle/>
            <a:p>
              <a:r>
                <a:rPr lang="en-US" dirty="0" smtClean="0">
                  <a:latin typeface="Smiley Monster" pitchFamily="66" charset="0"/>
                </a:rPr>
                <a:t>+</a:t>
              </a:r>
              <a:endParaRPr lang="en-US" dirty="0"/>
            </a:p>
          </p:txBody>
        </p:sp>
      </p:grpSp>
      <p:grpSp>
        <p:nvGrpSpPr>
          <p:cNvPr id="38" name="Group 37"/>
          <p:cNvGrpSpPr/>
          <p:nvPr/>
        </p:nvGrpSpPr>
        <p:grpSpPr>
          <a:xfrm>
            <a:off x="4001797" y="1961304"/>
            <a:ext cx="2605525" cy="669823"/>
            <a:chOff x="4125591" y="1793887"/>
            <a:chExt cx="2605525" cy="669823"/>
          </a:xfrm>
        </p:grpSpPr>
        <p:sp>
          <p:nvSpPr>
            <p:cNvPr id="34" name="Rectangle 33"/>
            <p:cNvSpPr/>
            <p:nvPr/>
          </p:nvSpPr>
          <p:spPr>
            <a:xfrm>
              <a:off x="4125591" y="2094378"/>
              <a:ext cx="2605525" cy="369332"/>
            </a:xfrm>
            <a:prstGeom prst="rect">
              <a:avLst/>
            </a:prstGeom>
            <a:noFill/>
          </p:spPr>
          <p:txBody>
            <a:bodyPr wrap="square" lIns="91440" tIns="45720" rIns="91440" bIns="45720">
              <a:spAutoFit/>
            </a:bodyPr>
            <a:lstStyle/>
            <a:p>
              <a:pPr algn="ctr"/>
              <a:r>
                <a:rPr lang="en-US" b="1" cap="none" spc="0" dirty="0" smtClean="0">
                  <a:ln w="12700">
                    <a:solidFill>
                      <a:srgbClr val="EABD00"/>
                    </a:solidFill>
                    <a:prstDash val="solid"/>
                  </a:ln>
                  <a:effectLst>
                    <a:outerShdw blurRad="50000" dist="50800" dir="7500000" algn="tl">
                      <a:srgbClr val="000000">
                        <a:shade val="5000"/>
                        <a:alpha val="35000"/>
                      </a:srgbClr>
                    </a:outerShdw>
                  </a:effectLst>
                  <a:latin typeface="Kristen ITC" panose="03050502040202030202" pitchFamily="66" charset="0"/>
                </a:rPr>
                <a:t>Mark your </a:t>
              </a:r>
              <a:r>
                <a:rPr lang="en-US" b="1" dirty="0" smtClean="0">
                  <a:ln w="12700">
                    <a:solidFill>
                      <a:srgbClr val="EABD00"/>
                    </a:solidFill>
                    <a:prstDash val="solid"/>
                  </a:ln>
                  <a:effectLst>
                    <a:outerShdw blurRad="50000" dist="50800" dir="7500000" algn="tl">
                      <a:srgbClr val="000000">
                        <a:shade val="5000"/>
                        <a:alpha val="35000"/>
                      </a:srgbClr>
                    </a:outerShdw>
                  </a:effectLst>
                  <a:latin typeface="Kristen ITC" panose="03050502040202030202" pitchFamily="66" charset="0"/>
                </a:rPr>
                <a:t>Calendar</a:t>
              </a:r>
              <a:endParaRPr lang="en-US" b="1" cap="none" spc="0" dirty="0">
                <a:ln w="12700">
                  <a:solidFill>
                    <a:srgbClr val="EABD00"/>
                  </a:solidFill>
                  <a:prstDash val="solid"/>
                </a:ln>
                <a:effectLst>
                  <a:outerShdw blurRad="50000" dist="50800" dir="7500000" algn="tl">
                    <a:srgbClr val="000000">
                      <a:shade val="5000"/>
                      <a:alpha val="35000"/>
                    </a:srgbClr>
                  </a:outerShdw>
                </a:effectLst>
                <a:latin typeface="Kristen ITC" panose="03050502040202030202" pitchFamily="66" charset="0"/>
              </a:endParaRPr>
            </a:p>
          </p:txBody>
        </p:sp>
        <p:sp>
          <p:nvSpPr>
            <p:cNvPr id="35" name="Rectangle 34"/>
            <p:cNvSpPr/>
            <p:nvPr/>
          </p:nvSpPr>
          <p:spPr>
            <a:xfrm rot="20374950">
              <a:off x="4314794" y="2033351"/>
              <a:ext cx="433132" cy="369332"/>
            </a:xfrm>
            <a:prstGeom prst="rect">
              <a:avLst/>
            </a:prstGeom>
          </p:spPr>
          <p:txBody>
            <a:bodyPr wrap="none">
              <a:spAutoFit/>
            </a:bodyPr>
            <a:lstStyle/>
            <a:p>
              <a:r>
                <a:rPr lang="en-US" b="1" dirty="0" smtClean="0">
                  <a:latin typeface="Pea Dalovely Damanda Doodles" pitchFamily="2" charset="0"/>
                </a:rPr>
                <a:t>*</a:t>
              </a:r>
              <a:endParaRPr lang="en-US" b="1" dirty="0">
                <a:latin typeface="Pea Dalovely Damanda Doodles" pitchFamily="2" charset="0"/>
              </a:endParaRPr>
            </a:p>
          </p:txBody>
        </p:sp>
        <p:sp>
          <p:nvSpPr>
            <p:cNvPr id="36" name="Rectangle 35"/>
            <p:cNvSpPr/>
            <p:nvPr/>
          </p:nvSpPr>
          <p:spPr>
            <a:xfrm rot="1009907">
              <a:off x="6228273" y="1793887"/>
              <a:ext cx="433132" cy="369332"/>
            </a:xfrm>
            <a:prstGeom prst="rect">
              <a:avLst/>
            </a:prstGeom>
          </p:spPr>
          <p:txBody>
            <a:bodyPr wrap="none">
              <a:spAutoFit/>
            </a:bodyPr>
            <a:lstStyle/>
            <a:p>
              <a:r>
                <a:rPr lang="en-US" b="1" dirty="0" smtClean="0">
                  <a:latin typeface="Pea Dalovely Damanda Doodles" pitchFamily="2" charset="0"/>
                </a:rPr>
                <a:t>*</a:t>
              </a:r>
              <a:endParaRPr lang="en-US" b="1" dirty="0">
                <a:latin typeface="Pea Dalovely Damanda Doodles" pitchFamily="2" charset="0"/>
              </a:endParaRPr>
            </a:p>
          </p:txBody>
        </p:sp>
      </p:grpSp>
      <p:sp>
        <p:nvSpPr>
          <p:cNvPr id="37" name="TextBox 36"/>
          <p:cNvSpPr txBox="1"/>
          <p:nvPr/>
        </p:nvSpPr>
        <p:spPr>
          <a:xfrm>
            <a:off x="3969952" y="2735758"/>
            <a:ext cx="2771361" cy="1477328"/>
          </a:xfrm>
          <a:prstGeom prst="rect">
            <a:avLst/>
          </a:prstGeom>
          <a:noFill/>
          <a:ln w="19050">
            <a:solidFill>
              <a:schemeClr val="tx1"/>
            </a:solidFill>
            <a:prstDash val="dashDot"/>
          </a:ln>
        </p:spPr>
        <p:txBody>
          <a:bodyPr wrap="square" rtlCol="0">
            <a:spAutoFit/>
          </a:bodyPr>
          <a:lstStyle/>
          <a:p>
            <a:pPr>
              <a:lnSpc>
                <a:spcPct val="150000"/>
              </a:lnSpc>
            </a:pPr>
            <a:r>
              <a:rPr lang="en-US" sz="1200" dirty="0" smtClean="0">
                <a:latin typeface="Kristen ITC" panose="03050502040202030202" pitchFamily="66" charset="0"/>
              </a:rPr>
              <a:t>December 13</a:t>
            </a:r>
            <a:r>
              <a:rPr lang="en-US" sz="1200" baseline="30000" dirty="0" smtClean="0">
                <a:latin typeface="Kristen ITC" panose="03050502040202030202" pitchFamily="66" charset="0"/>
              </a:rPr>
              <a:t>th</a:t>
            </a:r>
            <a:r>
              <a:rPr lang="en-US" sz="1200" dirty="0" smtClean="0">
                <a:latin typeface="Kristen ITC" panose="03050502040202030202" pitchFamily="66" charset="0"/>
              </a:rPr>
              <a:t>– 1</a:t>
            </a:r>
            <a:r>
              <a:rPr lang="en-US" sz="1200" baseline="30000" dirty="0" smtClean="0">
                <a:latin typeface="Kristen ITC" panose="03050502040202030202" pitchFamily="66" charset="0"/>
              </a:rPr>
              <a:t>st</a:t>
            </a:r>
            <a:r>
              <a:rPr lang="en-US" sz="1200" dirty="0" smtClean="0">
                <a:latin typeface="Kristen ITC" panose="03050502040202030202" pitchFamily="66" charset="0"/>
              </a:rPr>
              <a:t> grade Music </a:t>
            </a:r>
            <a:r>
              <a:rPr lang="en-US" sz="1200" dirty="0" smtClean="0">
                <a:latin typeface="Kristen ITC" panose="03050502040202030202" pitchFamily="66" charset="0"/>
              </a:rPr>
              <a:t>Concert</a:t>
            </a:r>
          </a:p>
          <a:p>
            <a:pPr>
              <a:lnSpc>
                <a:spcPct val="150000"/>
              </a:lnSpc>
            </a:pPr>
            <a:r>
              <a:rPr lang="en-US" sz="1200" dirty="0" smtClean="0">
                <a:latin typeface="Kristen ITC" panose="03050502040202030202" pitchFamily="66" charset="0"/>
              </a:rPr>
              <a:t>December 14</a:t>
            </a:r>
            <a:r>
              <a:rPr lang="en-US" sz="1200" baseline="30000" dirty="0" smtClean="0">
                <a:latin typeface="Kristen ITC" panose="03050502040202030202" pitchFamily="66" charset="0"/>
              </a:rPr>
              <a:t>th</a:t>
            </a:r>
            <a:r>
              <a:rPr lang="en-US" sz="1200" dirty="0" smtClean="0">
                <a:latin typeface="Kristen ITC" panose="03050502040202030202" pitchFamily="66" charset="0"/>
              </a:rPr>
              <a:t>– </a:t>
            </a:r>
            <a:r>
              <a:rPr lang="en-US" sz="1200" dirty="0" err="1" smtClean="0">
                <a:latin typeface="Kristen ITC" panose="03050502040202030202" pitchFamily="66" charset="0"/>
              </a:rPr>
              <a:t>Mooseltoe</a:t>
            </a:r>
            <a:r>
              <a:rPr lang="en-US" sz="1200" dirty="0" smtClean="0">
                <a:latin typeface="Kristen ITC" panose="03050502040202030202" pitchFamily="66" charset="0"/>
              </a:rPr>
              <a:t> Day</a:t>
            </a:r>
            <a:endParaRPr lang="en-US" sz="1200" dirty="0" smtClean="0">
              <a:latin typeface="Kristen ITC" panose="03050502040202030202" pitchFamily="66" charset="0"/>
            </a:endParaRPr>
          </a:p>
          <a:p>
            <a:pPr>
              <a:lnSpc>
                <a:spcPct val="150000"/>
              </a:lnSpc>
            </a:pPr>
            <a:r>
              <a:rPr lang="en-US" sz="1200" dirty="0" smtClean="0">
                <a:latin typeface="Kristen ITC" panose="03050502040202030202" pitchFamily="66" charset="0"/>
              </a:rPr>
              <a:t>December 20</a:t>
            </a:r>
            <a:r>
              <a:rPr lang="en-US" sz="1200" baseline="30000" dirty="0" smtClean="0">
                <a:latin typeface="Kristen ITC" panose="03050502040202030202" pitchFamily="66" charset="0"/>
              </a:rPr>
              <a:t>th</a:t>
            </a:r>
            <a:r>
              <a:rPr lang="en-US" sz="1200" dirty="0" smtClean="0">
                <a:latin typeface="Kristen ITC" panose="03050502040202030202" pitchFamily="66" charset="0"/>
              </a:rPr>
              <a:t>– Christmas Party</a:t>
            </a:r>
          </a:p>
          <a:p>
            <a:pPr>
              <a:lnSpc>
                <a:spcPct val="150000"/>
              </a:lnSpc>
            </a:pPr>
            <a:r>
              <a:rPr lang="en-US" sz="1200" dirty="0" smtClean="0">
                <a:latin typeface="Kristen ITC" panose="03050502040202030202" pitchFamily="66" charset="0"/>
              </a:rPr>
              <a:t>December 21</a:t>
            </a:r>
            <a:r>
              <a:rPr lang="en-US" sz="1200" baseline="30000" dirty="0" smtClean="0">
                <a:latin typeface="Kristen ITC" panose="03050502040202030202" pitchFamily="66" charset="0"/>
              </a:rPr>
              <a:t>st</a:t>
            </a:r>
            <a:r>
              <a:rPr lang="en-US" sz="1200" dirty="0" smtClean="0">
                <a:latin typeface="Kristen ITC" panose="03050502040202030202" pitchFamily="66" charset="0"/>
              </a:rPr>
              <a:t>– 2:21 Dismissal</a:t>
            </a:r>
          </a:p>
        </p:txBody>
      </p:sp>
      <p:sp>
        <p:nvSpPr>
          <p:cNvPr id="39" name="TextBox 38"/>
          <p:cNvSpPr txBox="1"/>
          <p:nvPr/>
        </p:nvSpPr>
        <p:spPr>
          <a:xfrm>
            <a:off x="3992698" y="4862769"/>
            <a:ext cx="2721379" cy="1169551"/>
          </a:xfrm>
          <a:prstGeom prst="rect">
            <a:avLst/>
          </a:prstGeom>
          <a:noFill/>
          <a:ln w="28575">
            <a:solidFill>
              <a:schemeClr val="tx1"/>
            </a:solidFill>
            <a:prstDash val="dashDot"/>
          </a:ln>
        </p:spPr>
        <p:txBody>
          <a:bodyPr wrap="square" rtlCol="0">
            <a:spAutoFit/>
          </a:bodyPr>
          <a:lstStyle/>
          <a:p>
            <a:pPr algn="ctr"/>
            <a:r>
              <a:rPr lang="en-US" sz="1400" dirty="0" smtClean="0">
                <a:latin typeface="Kristen ITC" panose="03050502040202030202" pitchFamily="66" charset="0"/>
              </a:rPr>
              <a:t>Don’t forget to come to the 1</a:t>
            </a:r>
            <a:r>
              <a:rPr lang="en-US" sz="1400" baseline="30000" dirty="0" smtClean="0">
                <a:latin typeface="Kristen ITC" panose="03050502040202030202" pitchFamily="66" charset="0"/>
              </a:rPr>
              <a:t>st</a:t>
            </a:r>
            <a:r>
              <a:rPr lang="en-US" sz="1400" dirty="0" smtClean="0">
                <a:latin typeface="Kristen ITC" panose="03050502040202030202" pitchFamily="66" charset="0"/>
              </a:rPr>
              <a:t> grade Music Concert on Thursday!  A note went home…if you have questions please let me know!</a:t>
            </a:r>
            <a:endParaRPr lang="en-US" sz="1400" dirty="0" smtClean="0">
              <a:latin typeface="Kristen ITC" panose="03050502040202030202" pitchFamily="66" charset="0"/>
            </a:endParaRPr>
          </a:p>
        </p:txBody>
      </p:sp>
      <p:grpSp>
        <p:nvGrpSpPr>
          <p:cNvPr id="45" name="Group 44"/>
          <p:cNvGrpSpPr/>
          <p:nvPr/>
        </p:nvGrpSpPr>
        <p:grpSpPr>
          <a:xfrm>
            <a:off x="3534295" y="3694542"/>
            <a:ext cx="3733800" cy="1019404"/>
            <a:chOff x="3534295" y="3763780"/>
            <a:chExt cx="3733800" cy="1019404"/>
          </a:xfrm>
        </p:grpSpPr>
        <p:sp>
          <p:nvSpPr>
            <p:cNvPr id="40" name="Rectangle 39"/>
            <p:cNvSpPr/>
            <p:nvPr/>
          </p:nvSpPr>
          <p:spPr>
            <a:xfrm>
              <a:off x="3534295" y="4444630"/>
              <a:ext cx="3733800" cy="338554"/>
            </a:xfrm>
            <a:prstGeom prst="rect">
              <a:avLst/>
            </a:prstGeom>
            <a:noFill/>
          </p:spPr>
          <p:txBody>
            <a:bodyPr wrap="square" lIns="91440" tIns="45720" rIns="91440" bIns="45720">
              <a:spAutoFit/>
            </a:bodyPr>
            <a:lstStyle/>
            <a:p>
              <a:pPr algn="ctr"/>
              <a:r>
                <a:rPr lang="en-US" sz="1600" b="1" cap="none" spc="0" dirty="0" smtClean="0">
                  <a:ln w="12700">
                    <a:solidFill>
                      <a:srgbClr val="C2247E"/>
                    </a:solidFill>
                    <a:prstDash val="solid"/>
                  </a:ln>
                  <a:effectLst>
                    <a:outerShdw blurRad="50000" dist="50800" dir="7500000" algn="tl">
                      <a:srgbClr val="000000">
                        <a:shade val="5000"/>
                        <a:alpha val="35000"/>
                      </a:srgbClr>
                    </a:outerShdw>
                  </a:effectLst>
                  <a:latin typeface="Kristen ITC" panose="03050502040202030202" pitchFamily="66" charset="0"/>
                </a:rPr>
                <a:t>A Note</a:t>
              </a:r>
              <a:r>
                <a:rPr lang="en-US" sz="1600" b="1" dirty="0" smtClean="0">
                  <a:ln w="12700">
                    <a:solidFill>
                      <a:srgbClr val="C2247E"/>
                    </a:solidFill>
                    <a:prstDash val="solid"/>
                  </a:ln>
                  <a:effectLst>
                    <a:outerShdw blurRad="50000" dist="50800" dir="7500000" algn="tl">
                      <a:srgbClr val="000000">
                        <a:shade val="5000"/>
                        <a:alpha val="35000"/>
                      </a:srgbClr>
                    </a:outerShdw>
                  </a:effectLst>
                  <a:latin typeface="Kristen ITC" panose="03050502040202030202" pitchFamily="66" charset="0"/>
                </a:rPr>
                <a:t> from  Your </a:t>
              </a:r>
              <a:r>
                <a:rPr lang="en-US" sz="1600" b="1" cap="none" spc="0" dirty="0" smtClean="0">
                  <a:ln w="12700">
                    <a:solidFill>
                      <a:srgbClr val="C2247E"/>
                    </a:solidFill>
                    <a:prstDash val="solid"/>
                  </a:ln>
                  <a:effectLst>
                    <a:outerShdw blurRad="50000" dist="50800" dir="7500000" algn="tl">
                      <a:srgbClr val="000000">
                        <a:shade val="5000"/>
                        <a:alpha val="35000"/>
                      </a:srgbClr>
                    </a:outerShdw>
                  </a:effectLst>
                  <a:latin typeface="Kristen ITC" panose="03050502040202030202" pitchFamily="66" charset="0"/>
                </a:rPr>
                <a:t>Teacher</a:t>
              </a:r>
              <a:endParaRPr lang="en-US" sz="1600" b="1" cap="none" spc="0" dirty="0">
                <a:ln w="12700">
                  <a:solidFill>
                    <a:srgbClr val="C2247E"/>
                  </a:solidFill>
                  <a:prstDash val="solid"/>
                </a:ln>
                <a:effectLst>
                  <a:outerShdw blurRad="50000" dist="50800" dir="7500000" algn="tl">
                    <a:srgbClr val="000000">
                      <a:shade val="5000"/>
                      <a:alpha val="35000"/>
                    </a:srgbClr>
                  </a:outerShdw>
                </a:effectLst>
                <a:latin typeface="Kristen ITC" panose="03050502040202030202" pitchFamily="66" charset="0"/>
              </a:endParaRPr>
            </a:p>
          </p:txBody>
        </p:sp>
        <p:sp>
          <p:nvSpPr>
            <p:cNvPr id="41" name="Rectangle 40"/>
            <p:cNvSpPr/>
            <p:nvPr/>
          </p:nvSpPr>
          <p:spPr>
            <a:xfrm rot="20374950">
              <a:off x="3756836" y="3938841"/>
              <a:ext cx="516488" cy="261610"/>
            </a:xfrm>
            <a:prstGeom prst="rect">
              <a:avLst/>
            </a:prstGeom>
          </p:spPr>
          <p:txBody>
            <a:bodyPr wrap="none">
              <a:spAutoFit/>
            </a:bodyPr>
            <a:lstStyle/>
            <a:p>
              <a:r>
                <a:rPr lang="en-US" sz="1050" b="1" dirty="0" smtClean="0">
                  <a:latin typeface="Pea Dalovely Damanda Doodles" pitchFamily="2" charset="0"/>
                </a:rPr>
                <a:t>n</a:t>
              </a:r>
              <a:endParaRPr lang="en-US" sz="1050" b="1" dirty="0">
                <a:latin typeface="Pea Dalovely Damanda Doodles" pitchFamily="2" charset="0"/>
              </a:endParaRPr>
            </a:p>
          </p:txBody>
        </p:sp>
        <p:sp>
          <p:nvSpPr>
            <p:cNvPr id="42" name="Rectangle 41"/>
            <p:cNvSpPr/>
            <p:nvPr/>
          </p:nvSpPr>
          <p:spPr>
            <a:xfrm rot="1359868">
              <a:off x="6126462" y="3763780"/>
              <a:ext cx="516488" cy="261610"/>
            </a:xfrm>
            <a:prstGeom prst="rect">
              <a:avLst/>
            </a:prstGeom>
          </p:spPr>
          <p:txBody>
            <a:bodyPr wrap="none">
              <a:spAutoFit/>
            </a:bodyPr>
            <a:lstStyle/>
            <a:p>
              <a:r>
                <a:rPr lang="en-US" sz="1050" b="1" dirty="0" smtClean="0">
                  <a:latin typeface="Pea Dalovely Damanda Doodles" pitchFamily="2" charset="0"/>
                </a:rPr>
                <a:t>n</a:t>
              </a:r>
              <a:endParaRPr lang="en-US" sz="1050" b="1" dirty="0">
                <a:latin typeface="Pea Dalovely Damanda Doodles" pitchFamily="2" charset="0"/>
              </a:endParaRPr>
            </a:p>
          </p:txBody>
        </p:sp>
      </p:grpSp>
      <p:sp>
        <p:nvSpPr>
          <p:cNvPr id="43" name="TextBox 42"/>
          <p:cNvSpPr txBox="1"/>
          <p:nvPr/>
        </p:nvSpPr>
        <p:spPr>
          <a:xfrm rot="10800000" flipV="1">
            <a:off x="3937221" y="6465094"/>
            <a:ext cx="2762112" cy="1292662"/>
          </a:xfrm>
          <a:prstGeom prst="rect">
            <a:avLst/>
          </a:prstGeom>
          <a:noFill/>
          <a:ln w="19050">
            <a:solidFill>
              <a:schemeClr val="tx1"/>
            </a:solidFill>
            <a:prstDash val="lgDashDot"/>
          </a:ln>
        </p:spPr>
        <p:txBody>
          <a:bodyPr wrap="square" rtlCol="0">
            <a:spAutoFit/>
          </a:bodyPr>
          <a:lstStyle/>
          <a:p>
            <a:pPr marL="285750" indent="-285750">
              <a:lnSpc>
                <a:spcPct val="150000"/>
              </a:lnSpc>
              <a:buFont typeface="Arial" charset="0"/>
              <a:buChar char="•"/>
            </a:pPr>
            <a:r>
              <a:rPr lang="en-US" sz="1300" i="1" dirty="0" smtClean="0">
                <a:latin typeface="Kristen ITC" panose="03050502040202030202" pitchFamily="66" charset="0"/>
              </a:rPr>
              <a:t>Read a nonfiction book</a:t>
            </a:r>
            <a:endParaRPr lang="en-US" sz="1300" i="1" dirty="0" smtClean="0">
              <a:latin typeface="Kristen ITC" panose="03050502040202030202" pitchFamily="66" charset="0"/>
            </a:endParaRPr>
          </a:p>
          <a:p>
            <a:pPr marL="285750" indent="-285750">
              <a:lnSpc>
                <a:spcPct val="150000"/>
              </a:lnSpc>
              <a:buFont typeface="Arial" charset="0"/>
              <a:buChar char="•"/>
            </a:pPr>
            <a:r>
              <a:rPr lang="en-US" sz="1300" i="1" dirty="0" smtClean="0">
                <a:latin typeface="Kristen ITC" panose="03050502040202030202" pitchFamily="66" charset="0"/>
              </a:rPr>
              <a:t>Practice saying 10 more or 10 less than any number.</a:t>
            </a:r>
            <a:endParaRPr lang="en-US" sz="1300" i="1" dirty="0" smtClean="0">
              <a:latin typeface="Kristen ITC" panose="03050502040202030202" pitchFamily="66" charset="0"/>
            </a:endParaRPr>
          </a:p>
          <a:p>
            <a:pPr marL="285750" indent="-285750">
              <a:lnSpc>
                <a:spcPct val="150000"/>
              </a:lnSpc>
              <a:buFont typeface="Arial" charset="0"/>
              <a:buChar char="•"/>
            </a:pPr>
            <a:r>
              <a:rPr lang="en-US" sz="1300" i="1" dirty="0" smtClean="0">
                <a:latin typeface="Kristen ITC" panose="03050502040202030202" pitchFamily="66" charset="0"/>
              </a:rPr>
              <a:t>Add three numbers</a:t>
            </a:r>
            <a:endParaRPr lang="en-US" sz="1300" i="1" dirty="0" smtClean="0">
              <a:latin typeface="Kristen ITC" panose="03050502040202030202" pitchFamily="66" charset="0"/>
            </a:endParaRPr>
          </a:p>
        </p:txBody>
      </p:sp>
      <p:grpSp>
        <p:nvGrpSpPr>
          <p:cNvPr id="55" name="Group 54"/>
          <p:cNvGrpSpPr/>
          <p:nvPr/>
        </p:nvGrpSpPr>
        <p:grpSpPr>
          <a:xfrm>
            <a:off x="886483" y="5084646"/>
            <a:ext cx="7735770" cy="1368549"/>
            <a:chOff x="927721" y="5421817"/>
            <a:chExt cx="7735770" cy="1368549"/>
          </a:xfrm>
        </p:grpSpPr>
        <p:sp>
          <p:nvSpPr>
            <p:cNvPr id="44" name="Rectangle 43"/>
            <p:cNvSpPr/>
            <p:nvPr/>
          </p:nvSpPr>
          <p:spPr>
            <a:xfrm>
              <a:off x="2153284" y="6421034"/>
              <a:ext cx="6510207" cy="369332"/>
            </a:xfrm>
            <a:prstGeom prst="rect">
              <a:avLst/>
            </a:prstGeom>
            <a:noFill/>
          </p:spPr>
          <p:txBody>
            <a:bodyPr wrap="square" lIns="91440" tIns="45720" rIns="91440" bIns="45720">
              <a:spAutoFit/>
            </a:bodyPr>
            <a:lstStyle/>
            <a:p>
              <a:pPr algn="ctr"/>
              <a:r>
                <a:rPr lang="en-US" b="1" cap="none" spc="0" dirty="0" smtClean="0">
                  <a:ln w="9525">
                    <a:solidFill>
                      <a:srgbClr val="73CED3"/>
                    </a:solidFill>
                    <a:prstDash val="solid"/>
                  </a:ln>
                  <a:effectLst>
                    <a:outerShdw blurRad="50000" dist="50800" dir="7500000" algn="tl">
                      <a:srgbClr val="000000">
                        <a:shade val="5000"/>
                        <a:alpha val="35000"/>
                      </a:srgbClr>
                    </a:outerShdw>
                  </a:effectLst>
                  <a:latin typeface="Kristen ITC" panose="03050502040202030202" pitchFamily="66" charset="0"/>
                </a:rPr>
                <a:t>Practice Ideas</a:t>
              </a:r>
              <a:endParaRPr lang="en-US" b="1" cap="none" spc="0" dirty="0">
                <a:ln w="9525">
                  <a:solidFill>
                    <a:srgbClr val="C2247E"/>
                  </a:solidFill>
                  <a:prstDash val="solid"/>
                </a:ln>
                <a:effectLst>
                  <a:outerShdw blurRad="50000" dist="50800" dir="7500000" algn="tl">
                    <a:srgbClr val="000000">
                      <a:shade val="5000"/>
                      <a:alpha val="35000"/>
                    </a:srgbClr>
                  </a:outerShdw>
                </a:effectLst>
                <a:latin typeface="Kristen ITC" panose="03050502040202030202" pitchFamily="66" charset="0"/>
              </a:endParaRPr>
            </a:p>
          </p:txBody>
        </p:sp>
        <p:sp>
          <p:nvSpPr>
            <p:cNvPr id="46" name="Rectangle 45"/>
            <p:cNvSpPr/>
            <p:nvPr/>
          </p:nvSpPr>
          <p:spPr>
            <a:xfrm rot="20374950">
              <a:off x="927721" y="5881171"/>
              <a:ext cx="396262" cy="307777"/>
            </a:xfrm>
            <a:prstGeom prst="rect">
              <a:avLst/>
            </a:prstGeom>
          </p:spPr>
          <p:txBody>
            <a:bodyPr wrap="none">
              <a:spAutoFit/>
            </a:bodyPr>
            <a:lstStyle/>
            <a:p>
              <a:r>
                <a:rPr lang="en-US" sz="1400" b="1" dirty="0">
                  <a:latin typeface="MTF Sweet Dings" pitchFamily="2" charset="0"/>
                </a:rPr>
                <a:t>r</a:t>
              </a:r>
            </a:p>
          </p:txBody>
        </p:sp>
        <p:sp>
          <p:nvSpPr>
            <p:cNvPr id="47" name="Rectangle 46"/>
            <p:cNvSpPr/>
            <p:nvPr/>
          </p:nvSpPr>
          <p:spPr>
            <a:xfrm rot="1115094">
              <a:off x="5525114" y="5421817"/>
              <a:ext cx="396262" cy="307777"/>
            </a:xfrm>
            <a:prstGeom prst="rect">
              <a:avLst/>
            </a:prstGeom>
          </p:spPr>
          <p:txBody>
            <a:bodyPr wrap="none">
              <a:spAutoFit/>
            </a:bodyPr>
            <a:lstStyle/>
            <a:p>
              <a:r>
                <a:rPr lang="en-US" sz="1400" b="1" dirty="0">
                  <a:latin typeface="MTF Sweet Dings" pitchFamily="2" charset="0"/>
                </a:rPr>
                <a:t>r</a:t>
              </a:r>
            </a:p>
          </p:txBody>
        </p:sp>
      </p:grpSp>
      <p:grpSp>
        <p:nvGrpSpPr>
          <p:cNvPr id="49" name="Group 48"/>
          <p:cNvGrpSpPr/>
          <p:nvPr/>
        </p:nvGrpSpPr>
        <p:grpSpPr>
          <a:xfrm>
            <a:off x="3457028" y="7239000"/>
            <a:ext cx="3375626" cy="540713"/>
            <a:chOff x="3457028" y="7791012"/>
            <a:chExt cx="3375626" cy="540713"/>
          </a:xfrm>
        </p:grpSpPr>
        <p:sp>
          <p:nvSpPr>
            <p:cNvPr id="50" name="Rectangle 49"/>
            <p:cNvSpPr/>
            <p:nvPr/>
          </p:nvSpPr>
          <p:spPr>
            <a:xfrm>
              <a:off x="5022098" y="7909658"/>
              <a:ext cx="184730" cy="400110"/>
            </a:xfrm>
            <a:prstGeom prst="rect">
              <a:avLst/>
            </a:prstGeom>
            <a:noFill/>
          </p:spPr>
          <p:txBody>
            <a:bodyPr wrap="none" lIns="91440" tIns="45720" rIns="91440" bIns="45720">
              <a:spAutoFit/>
            </a:bodyPr>
            <a:lstStyle/>
            <a:p>
              <a:pPr algn="ctr"/>
              <a:endParaRPr lang="en-US" sz="2000" b="1" cap="none" spc="0" dirty="0">
                <a:ln w="12700">
                  <a:solidFill>
                    <a:srgbClr val="73CED3"/>
                  </a:solidFill>
                  <a:prstDash val="solid"/>
                </a:ln>
                <a:effectLst>
                  <a:outerShdw blurRad="50000" dist="50800" dir="7500000" algn="tl">
                    <a:srgbClr val="000000">
                      <a:shade val="5000"/>
                      <a:alpha val="35000"/>
                    </a:srgbClr>
                  </a:outerShdw>
                </a:effectLst>
                <a:latin typeface="Smiley Monster" pitchFamily="66" charset="0"/>
              </a:endParaRPr>
            </a:p>
          </p:txBody>
        </p:sp>
        <p:sp>
          <p:nvSpPr>
            <p:cNvPr id="51" name="Rectangle 50"/>
            <p:cNvSpPr/>
            <p:nvPr/>
          </p:nvSpPr>
          <p:spPr>
            <a:xfrm rot="1115094">
              <a:off x="6439598" y="7791012"/>
              <a:ext cx="393056" cy="307777"/>
            </a:xfrm>
            <a:prstGeom prst="rect">
              <a:avLst/>
            </a:prstGeom>
          </p:spPr>
          <p:txBody>
            <a:bodyPr wrap="none">
              <a:spAutoFit/>
            </a:bodyPr>
            <a:lstStyle/>
            <a:p>
              <a:r>
                <a:rPr lang="en-US" sz="1400" b="1" dirty="0">
                  <a:latin typeface="MTF Sweet Dings" pitchFamily="2" charset="0"/>
                </a:rPr>
                <a:t>z</a:t>
              </a:r>
            </a:p>
          </p:txBody>
        </p:sp>
        <p:sp>
          <p:nvSpPr>
            <p:cNvPr id="52" name="Rectangle 51"/>
            <p:cNvSpPr/>
            <p:nvPr/>
          </p:nvSpPr>
          <p:spPr>
            <a:xfrm rot="20591055">
              <a:off x="3457028" y="8023948"/>
              <a:ext cx="393056" cy="307777"/>
            </a:xfrm>
            <a:prstGeom prst="rect">
              <a:avLst/>
            </a:prstGeom>
          </p:spPr>
          <p:txBody>
            <a:bodyPr wrap="none">
              <a:spAutoFit/>
            </a:bodyPr>
            <a:lstStyle/>
            <a:p>
              <a:r>
                <a:rPr lang="en-US" sz="1400" b="1" dirty="0">
                  <a:latin typeface="MTF Sweet Dings" pitchFamily="2" charset="0"/>
                </a:rPr>
                <a:t>z</a:t>
              </a:r>
            </a:p>
          </p:txBody>
        </p:sp>
      </p:grpSp>
      <p:sp>
        <p:nvSpPr>
          <p:cNvPr id="53" name="TextBox 52"/>
          <p:cNvSpPr txBox="1"/>
          <p:nvPr/>
        </p:nvSpPr>
        <p:spPr>
          <a:xfrm rot="10800000" flipV="1">
            <a:off x="163042" y="8134351"/>
            <a:ext cx="6237757" cy="923330"/>
          </a:xfrm>
          <a:prstGeom prst="rect">
            <a:avLst/>
          </a:prstGeom>
          <a:noFill/>
          <a:ln w="19050">
            <a:solidFill>
              <a:schemeClr val="tx1"/>
            </a:solidFill>
            <a:prstDash val="lgDashDot"/>
          </a:ln>
        </p:spPr>
        <p:txBody>
          <a:bodyPr wrap="square" rtlCol="0">
            <a:spAutoFit/>
          </a:bodyPr>
          <a:lstStyle/>
          <a:p>
            <a:pPr algn="ctr">
              <a:lnSpc>
                <a:spcPct val="150000"/>
              </a:lnSpc>
            </a:pPr>
            <a:r>
              <a:rPr lang="en-US" sz="1200" i="1" dirty="0" smtClean="0">
                <a:latin typeface="Kristen ITC" panose="03050502040202030202" pitchFamily="66" charset="0"/>
              </a:rPr>
              <a:t>how	their	want</a:t>
            </a:r>
          </a:p>
          <a:p>
            <a:pPr algn="ctr">
              <a:lnSpc>
                <a:spcPct val="150000"/>
              </a:lnSpc>
            </a:pPr>
            <a:r>
              <a:rPr lang="en-US" sz="1200" i="1" dirty="0" smtClean="0">
                <a:latin typeface="Kristen ITC" panose="03050502040202030202" pitchFamily="66" charset="0"/>
              </a:rPr>
              <a:t>will	up</a:t>
            </a:r>
          </a:p>
          <a:p>
            <a:pPr algn="ctr">
              <a:lnSpc>
                <a:spcPct val="150000"/>
              </a:lnSpc>
            </a:pPr>
            <a:r>
              <a:rPr lang="en-US" sz="1200" i="1" dirty="0" smtClean="0">
                <a:latin typeface="Kristen ITC" panose="03050502040202030202" pitchFamily="66" charset="0"/>
              </a:rPr>
              <a:t>*Please practice reading these and spelling them!</a:t>
            </a:r>
          </a:p>
        </p:txBody>
      </p:sp>
      <p:sp>
        <p:nvSpPr>
          <p:cNvPr id="48" name="Rectangle 47"/>
          <p:cNvSpPr/>
          <p:nvPr/>
        </p:nvSpPr>
        <p:spPr>
          <a:xfrm>
            <a:off x="305500" y="8152328"/>
            <a:ext cx="1638590" cy="369332"/>
          </a:xfrm>
          <a:prstGeom prst="rect">
            <a:avLst/>
          </a:prstGeom>
          <a:noFill/>
        </p:spPr>
        <p:txBody>
          <a:bodyPr wrap="none" lIns="91440" tIns="45720" rIns="91440" bIns="45720">
            <a:spAutoFit/>
          </a:bodyPr>
          <a:lstStyle/>
          <a:p>
            <a:pPr algn="ctr"/>
            <a:r>
              <a:rPr lang="en-US" b="1" cap="none" spc="0" dirty="0" smtClean="0">
                <a:ln w="12700">
                  <a:solidFill>
                    <a:srgbClr val="EABD00"/>
                  </a:solidFill>
                  <a:prstDash val="solid"/>
                </a:ln>
                <a:effectLst>
                  <a:outerShdw blurRad="50000" dist="50800" dir="7500000" algn="tl">
                    <a:srgbClr val="000000">
                      <a:shade val="5000"/>
                      <a:alpha val="35000"/>
                    </a:srgbClr>
                  </a:outerShdw>
                </a:effectLst>
                <a:latin typeface="Kristen ITC" panose="03050502040202030202" pitchFamily="66" charset="0"/>
              </a:rPr>
              <a:t>Heart Words</a:t>
            </a:r>
            <a:endParaRPr lang="en-US" b="1" cap="none" spc="0" dirty="0">
              <a:ln w="12700">
                <a:solidFill>
                  <a:srgbClr val="EABD00"/>
                </a:solidFill>
                <a:prstDash val="solid"/>
              </a:ln>
              <a:effectLst>
                <a:outerShdw blurRad="50000" dist="50800" dir="7500000" algn="tl">
                  <a:srgbClr val="000000">
                    <a:shade val="5000"/>
                    <a:alpha val="35000"/>
                  </a:srgbClr>
                </a:outerShdw>
              </a:effectLst>
              <a:latin typeface="Kristen ITC" panose="03050502040202030202" pitchFamily="66" charset="0"/>
            </a:endParaRPr>
          </a:p>
        </p:txBody>
      </p:sp>
    </p:spTree>
    <p:extLst>
      <p:ext uri="{BB962C8B-B14F-4D97-AF65-F5344CB8AC3E}">
        <p14:creationId xmlns:p14="http://schemas.microsoft.com/office/powerpoint/2010/main" val="3985336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4643</TotalTime>
  <Words>324</Words>
  <Application>Microsoft Office PowerPoint</Application>
  <PresentationFormat>On-screen Show (4:3)</PresentationFormat>
  <Paragraphs>40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Alison Songe</dc:creator>
  <cp:lastModifiedBy>Elizabeth Birch</cp:lastModifiedBy>
  <cp:revision>50</cp:revision>
  <cp:lastPrinted>2018-12-03T13:52:16Z</cp:lastPrinted>
  <dcterms:created xsi:type="dcterms:W3CDTF">2013-06-04T13:56:08Z</dcterms:created>
  <dcterms:modified xsi:type="dcterms:W3CDTF">2018-12-07T20:38:30Z</dcterms:modified>
</cp:coreProperties>
</file>